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06116"/>
            <a:ext cx="1431250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74100"/>
            <a:ext cx="1159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23085"/>
            <a:ext cx="6757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872026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2872026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3129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361973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872026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2872026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3129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361973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strengthen 80% loyal segment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872026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872026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3129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361973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growth with margin protection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482965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63310" y="482965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9" name="Text 17"/>
          <p:cNvSpPr/>
          <p:nvPr/>
        </p:nvSpPr>
        <p:spPr>
          <a:xfrm>
            <a:off x="1142524" y="5086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142524" y="557736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items like gloves and sandals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5216962" y="482965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186482" y="482965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23" name="Text 21"/>
          <p:cNvSpPr/>
          <p:nvPr/>
        </p:nvSpPr>
        <p:spPr>
          <a:xfrm>
            <a:off x="5565696" y="5086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565696" y="557736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2241" y="792956"/>
            <a:ext cx="1144072" cy="420172"/>
          </a:xfrm>
          <a:prstGeom prst="roundRect">
            <a:avLst>
              <a:gd name="adj" fmla="val 17874"/>
            </a:avLst>
          </a:prstGeom>
          <a:solidFill>
            <a:srgbClr val="EBE2E0"/>
          </a:solidFill>
          <a:ln/>
        </p:spPr>
      </p:sp>
      <p:sp>
        <p:nvSpPr>
          <p:cNvPr id="4" name="Text 1"/>
          <p:cNvSpPr/>
          <p:nvPr/>
        </p:nvSpPr>
        <p:spPr>
          <a:xfrm>
            <a:off x="916305" y="859988"/>
            <a:ext cx="875943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82241" y="1302425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at a Glance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782241" y="2447687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3,900</a:t>
            </a:r>
            <a:endParaRPr lang="en-US" sz="5800" dirty="0"/>
          </a:p>
        </p:txBody>
      </p:sp>
      <p:sp>
        <p:nvSpPr>
          <p:cNvPr id="7" name="Text 4"/>
          <p:cNvSpPr/>
          <p:nvPr/>
        </p:nvSpPr>
        <p:spPr>
          <a:xfrm>
            <a:off x="782241" y="3464481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82241" y="3947755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01854" y="2447687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</a:t>
            </a:r>
            <a:endParaRPr lang="en-US" sz="5800" dirty="0"/>
          </a:p>
        </p:txBody>
      </p:sp>
      <p:sp>
        <p:nvSpPr>
          <p:cNvPr id="10" name="Text 7"/>
          <p:cNvSpPr/>
          <p:nvPr/>
        </p:nvSpPr>
        <p:spPr>
          <a:xfrm>
            <a:off x="3401854" y="3464481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3401854" y="3947755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tracked per customer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21467" y="2447687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50</a:t>
            </a:r>
            <a:endParaRPr lang="en-US" sz="5800" dirty="0"/>
          </a:p>
        </p:txBody>
      </p:sp>
      <p:sp>
        <p:nvSpPr>
          <p:cNvPr id="13" name="Text 10"/>
          <p:cNvSpPr/>
          <p:nvPr/>
        </p:nvSpPr>
        <p:spPr>
          <a:xfrm>
            <a:off x="6021467" y="3464481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021467" y="3947755"/>
            <a:ext cx="234029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401854" y="5221486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25</a:t>
            </a:r>
            <a:endParaRPr lang="en-US" sz="5800" dirty="0"/>
          </a:p>
        </p:txBody>
      </p:sp>
      <p:sp>
        <p:nvSpPr>
          <p:cNvPr id="16" name="Text 13"/>
          <p:cNvSpPr/>
          <p:nvPr/>
        </p:nvSpPr>
        <p:spPr>
          <a:xfrm>
            <a:off x="3401854" y="6238280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Products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3401854" y="6721554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59698" y="528995"/>
            <a:ext cx="1694974" cy="376714"/>
          </a:xfrm>
          <a:prstGeom prst="roundRect">
            <a:avLst>
              <a:gd name="adj" fmla="val 17159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82690" y="594241"/>
            <a:ext cx="144899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PREPARATION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59698" y="982623"/>
            <a:ext cx="5039082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 Analysis Pipeline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159698" y="1872139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9698" y="2176105"/>
            <a:ext cx="7797403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8" name="Text 5"/>
          <p:cNvSpPr/>
          <p:nvPr/>
        </p:nvSpPr>
        <p:spPr>
          <a:xfrm>
            <a:off x="6159698" y="2317909"/>
            <a:ext cx="2847856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159698" y="2733913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dataset, checked structure with pandas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59698" y="3378160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59698" y="3682127"/>
            <a:ext cx="7797403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2" name="Text 9"/>
          <p:cNvSpPr/>
          <p:nvPr/>
        </p:nvSpPr>
        <p:spPr>
          <a:xfrm>
            <a:off x="6159698" y="3823930"/>
            <a:ext cx="240470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159698" y="4239935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ratings using category medians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159698" y="4884182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59698" y="5188148"/>
            <a:ext cx="7797403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6" name="Text 13"/>
          <p:cNvSpPr/>
          <p:nvPr/>
        </p:nvSpPr>
        <p:spPr>
          <a:xfrm>
            <a:off x="6159698" y="5329952"/>
            <a:ext cx="240470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159698" y="5745956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 groups and purchase frequency metrics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159698" y="6390203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159698" y="6694170"/>
            <a:ext cx="7797403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0" name="Text 17"/>
          <p:cNvSpPr/>
          <p:nvPr/>
        </p:nvSpPr>
        <p:spPr>
          <a:xfrm>
            <a:off x="6159698" y="6835973"/>
            <a:ext cx="240470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159698" y="7251978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into PostgreSQL for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434584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15484"/>
            <a:ext cx="116240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64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717488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F211E"/>
          </a:solidFill>
          <a:ln/>
        </p:spPr>
      </p:sp>
      <p:sp>
        <p:nvSpPr>
          <p:cNvPr id="7" name="Text 4"/>
          <p:cNvSpPr/>
          <p:nvPr/>
        </p:nvSpPr>
        <p:spPr>
          <a:xfrm>
            <a:off x="4005262" y="6800136"/>
            <a:ext cx="5144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7165"/>
          </a:solidFill>
          <a:ln/>
        </p:spPr>
      </p:sp>
      <p:sp>
        <p:nvSpPr>
          <p:cNvPr id="9" name="Text 6"/>
          <p:cNvSpPr/>
          <p:nvPr/>
        </p:nvSpPr>
        <p:spPr>
          <a:xfrm>
            <a:off x="4959906" y="6800136"/>
            <a:ext cx="7647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2740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Male Dominance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959096" y="332136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835E54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68% of total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significantly outpacing female shoppers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59096" y="461414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opportunity for targeted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198"/>
            <a:ext cx="8031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Products by Customer Rating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953"/>
            <a:ext cx="3496747" cy="283488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048953"/>
            <a:ext cx="2692479" cy="283488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4460558" y="3048953"/>
            <a:ext cx="4918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77%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rated at 3.86 stars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048953"/>
            <a:ext cx="3496747" cy="283488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3048953"/>
            <a:ext cx="2692479" cy="283488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10" name="Text 8"/>
          <p:cNvSpPr/>
          <p:nvPr/>
        </p:nvSpPr>
        <p:spPr>
          <a:xfrm>
            <a:off x="8902660" y="3048953"/>
            <a:ext cx="4918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77%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performance at 3.84 stars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3048953"/>
            <a:ext cx="3490436" cy="283488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3048953"/>
            <a:ext cx="2652713" cy="283488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15" name="Text 13"/>
          <p:cNvSpPr/>
          <p:nvPr/>
        </p:nvSpPr>
        <p:spPr>
          <a:xfrm>
            <a:off x="13338453" y="3048953"/>
            <a:ext cx="4981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76%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Solid rating of 3.82 stars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036106"/>
            <a:ext cx="3490436" cy="283488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93790" y="5036106"/>
            <a:ext cx="2652713" cy="283488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20" name="Text 18"/>
          <p:cNvSpPr/>
          <p:nvPr/>
        </p:nvSpPr>
        <p:spPr>
          <a:xfrm>
            <a:off x="4454247" y="5036106"/>
            <a:ext cx="4981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76%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at 3.80 stars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5036106"/>
            <a:ext cx="3490436" cy="283488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35893" y="5036106"/>
            <a:ext cx="2652713" cy="283488"/>
          </a:xfrm>
          <a:prstGeom prst="roundRect">
            <a:avLst>
              <a:gd name="adj" fmla="val 33606"/>
            </a:avLst>
          </a:prstGeom>
          <a:solidFill>
            <a:srgbClr val="835E54"/>
          </a:solidFill>
          <a:ln/>
        </p:spPr>
      </p:sp>
      <p:sp>
        <p:nvSpPr>
          <p:cNvPr id="25" name="Text 23"/>
          <p:cNvSpPr/>
          <p:nvPr/>
        </p:nvSpPr>
        <p:spPr>
          <a:xfrm>
            <a:off x="8896350" y="5036106"/>
            <a:ext cx="4981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76%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Reliable at 3.78 stars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713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(80%)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09198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Backbone of revenue stream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793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28398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(18%)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78297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Growth opportunity segment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5246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73655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(2%)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623554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Fresh acquisition pipeline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74821" y="373261"/>
            <a:ext cx="1446371" cy="270153"/>
          </a:xfrm>
          <a:prstGeom prst="roundRect">
            <a:avLst>
              <a:gd name="adj" fmla="val 16877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63761" y="421481"/>
            <a:ext cx="1268492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ANALYSIS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474821" y="697587"/>
            <a:ext cx="4524137" cy="42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Subscribers vs Non-Subscribers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474821" y="1460659"/>
            <a:ext cx="1696164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Status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606034" y="2707124"/>
            <a:ext cx="166889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27%</a:t>
            </a:r>
            <a:endParaRPr lang="en-US" sz="2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16" y="1859161"/>
            <a:ext cx="2035373" cy="20353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92580" y="4063960"/>
            <a:ext cx="1696164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Subscribers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474821" y="4411623"/>
            <a:ext cx="393168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1,053 customers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606034" y="5781913"/>
            <a:ext cx="166889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73%</a:t>
            </a:r>
            <a:endParaRPr lang="en-US" sz="26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16" y="4933950"/>
            <a:ext cx="2035373" cy="20353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92580" y="7138749"/>
            <a:ext cx="1696164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Non-Subscribers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474821" y="7486412"/>
            <a:ext cx="393168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2,847 customers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4745117" y="1460659"/>
            <a:ext cx="1696164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Spending Patterns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4745117" y="1808321"/>
            <a:ext cx="393168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Subscribers: $59.49 avg spend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745117" y="2072878"/>
            <a:ext cx="393168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Non-subscribers: $59.87 avg spend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745117" y="2337435"/>
            <a:ext cx="393168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Minimal difference suggests untapped subscription value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4745117" y="2676644"/>
            <a:ext cx="393168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Opportunity: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Enhance subscriber benefits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597836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Distribution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lead revenue generation, but all segments show balanced contribution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906917"/>
            <a:ext cx="1367909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974902"/>
            <a:ext cx="10957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423886"/>
            <a:ext cx="7627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BI Interactive Dashboard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547282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57072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619767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3.9K customers, $59.76 avg purchase, 3.75 rating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47282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1396" y="57072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Dynamic Filters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1396" y="619767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Subscription, gender, category, shipping type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47282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57072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4568" y="619767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and sales by category and age group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2026-01-01T02:06:23Z</dcterms:created>
  <dcterms:modified xsi:type="dcterms:W3CDTF">2026-01-01T02:06:23Z</dcterms:modified>
</cp:coreProperties>
</file>